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7"/>
  </p:notesMasterIdLst>
  <p:sldIdLst>
    <p:sldId id="256" r:id="rId5"/>
    <p:sldId id="258" r:id="rId6"/>
    <p:sldId id="259" r:id="rId7"/>
    <p:sldId id="272" r:id="rId8"/>
    <p:sldId id="270" r:id="rId9"/>
    <p:sldId id="282" r:id="rId10"/>
    <p:sldId id="260" r:id="rId11"/>
    <p:sldId id="269" r:id="rId12"/>
    <p:sldId id="271" r:id="rId13"/>
    <p:sldId id="284" r:id="rId14"/>
    <p:sldId id="264" r:id="rId15"/>
    <p:sldId id="265" r:id="rId16"/>
    <p:sldId id="266" r:id="rId17"/>
    <p:sldId id="267" r:id="rId18"/>
    <p:sldId id="261" r:id="rId19"/>
    <p:sldId id="274" r:id="rId20"/>
    <p:sldId id="288" r:id="rId21"/>
    <p:sldId id="278" r:id="rId22"/>
    <p:sldId id="280" r:id="rId23"/>
    <p:sldId id="286" r:id="rId24"/>
    <p:sldId id="281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09F80-3E3A-7EA6-41A8-46CB095ED548}" v="586" dt="2025-12-02T21:50:51.382"/>
    <p1510:client id="{25C0F728-C2C9-8446-B8B5-0418CCD65D74}" v="1074" dt="2025-12-02T21:27:17.623"/>
    <p1510:client id="{2AEA6258-B641-8578-BA01-D1D8CF324A37}" v="149" dt="2025-12-02T19:02:51.569"/>
    <p1510:client id="{3BE89652-F16A-6C4B-85A2-EECBF9583CBE}" v="966" dt="2025-12-02T22:26:39.004"/>
    <p1510:client id="{5010FE43-CF47-9175-AD61-3B7CA7FB1093}" v="123" dt="2025-12-02T19:09:11.241"/>
    <p1510:client id="{5E2FB17B-6A58-1437-2F1A-648071B36CFE}" v="538" dt="2025-12-02T22:19:27.864"/>
    <p1510:client id="{6D9674DD-2B53-38BA-F906-D5499C15E727}" v="106" dt="2025-12-02T22:06:54.689"/>
    <p1510:client id="{7F957A7C-D25A-97F0-C756-AB665038A475}" v="3" dt="2025-12-02T18:54:29.416"/>
    <p1510:client id="{87123EE4-696E-41FC-08EB-1454F5361D40}" v="2065" dt="2025-12-02T19:17:03.723"/>
    <p1510:client id="{A78E9885-EFE9-255D-76F1-9F6D1E16CE81}" v="159" dt="2025-12-02T22:27:54.423"/>
    <p1510:client id="{F6DAB731-CE25-FD8E-D70D-82C8C8EBB807}" v="14" dt="2025-12-02T05:42:35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D256B-422A-FE4F-B196-FA19D315A606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442FB-887E-8B43-B802-DD2D5722F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442FB-887E-8B43-B802-DD2D5722F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7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36B0-3E83-95B2-8E05-75A61347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A61DB-F439-376E-2CDD-5DCE06F6B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53C4C-29EE-280B-6FAF-85FF4021D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6840-537B-57B2-631E-98D374E70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442FB-887E-8B43-B802-DD2D5722FA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8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6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8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5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97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upratimhaldar/allsides-ratings-of-bias-in-electronic-media/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diap/Factual-Reporting-and-Political-Bias-Web-Interactions" TargetMode="External"/><Relationship Id="rId4" Type="http://schemas.openxmlformats.org/officeDocument/2006/relationships/hyperlink" Target="https://www.kaggle.com/datasets/gdelt/gdel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92094288-07C3-2B62-B727-15B9BA77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9457404" cy="2334247"/>
          </a:xfrm>
        </p:spPr>
        <p:txBody>
          <a:bodyPr anchor="t">
            <a:no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Political Bias Detection in News Articles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915" y="3225939"/>
            <a:ext cx="8720710" cy="2653653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Carla du Plessis, Nandan Parikh, Bhumika Chopra, </a:t>
            </a:r>
            <a:r>
              <a:rPr lang="en-US"/>
              <a:t>Chaithanya Shyam Delanthabettu, </a:t>
            </a:r>
            <a:r>
              <a:rPr lang="en-US">
                <a:solidFill>
                  <a:srgbClr val="FFFFFF"/>
                </a:solidFill>
              </a:rPr>
              <a:t>Sonika Vuyyuru</a:t>
            </a:r>
          </a:p>
          <a:p>
            <a:r>
              <a:rPr lang="en-US">
                <a:solidFill>
                  <a:srgbClr val="FFFFFF"/>
                </a:solidFill>
              </a:rPr>
              <a:t>Group 29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B26A-C8F3-C7A5-B229-DF701ADF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3E5F65D5-4DCB-D0DC-E070-A9CE5A7A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0" y="-12731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DFC19-09D9-F0F7-814B-730ED2A3B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8686796" cy="775441"/>
          </a:xfrm>
        </p:spPr>
        <p:txBody>
          <a:bodyPr anchor="t">
            <a:normAutofit/>
          </a:bodyPr>
          <a:lstStyle/>
          <a:p>
            <a:r>
              <a:rPr lang="en-US" sz="4200"/>
              <a:t>Methods: Supervised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7B53D-AA5B-3B2E-F368-6C5CA560D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1691565"/>
            <a:ext cx="7503969" cy="450334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i="0"/>
              <a:t>Models we used: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/>
              <a:t>Method 1: Gaussian Naïve Bayes + </a:t>
            </a:r>
            <a:r>
              <a:rPr lang="en-US" sz="1600" i="0" err="1"/>
              <a:t>SentenceBERT</a:t>
            </a:r>
            <a:r>
              <a:rPr lang="en-US" sz="1600" i="0"/>
              <a:t> embeddings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/>
              <a:t>Method 2: Fine-tuned RoBERTa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/>
              <a:t>Method 3: MLP + TF-IDF embeddings</a:t>
            </a:r>
          </a:p>
          <a:p>
            <a:pPr lvl="1" algn="l">
              <a:lnSpc>
                <a:spcPct val="100000"/>
              </a:lnSpc>
            </a:pPr>
            <a:endParaRPr lang="en-US" sz="1600"/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600"/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60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i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 i="0"/>
          </a:p>
          <a:p>
            <a:pPr>
              <a:lnSpc>
                <a:spcPct val="100000"/>
              </a:lnSpc>
            </a:pPr>
            <a:endParaRPr lang="en-US" sz="1800" i="0"/>
          </a:p>
        </p:txBody>
      </p:sp>
      <p:pic>
        <p:nvPicPr>
          <p:cNvPr id="5" name="Picture 4" descr="A bar graph with numbers and a number of data samples&#10;&#10;AI-generated content may be incorrect.">
            <a:extLst>
              <a:ext uri="{FF2B5EF4-FFF2-40B4-BE49-F238E27FC236}">
                <a16:creationId xmlns:a16="http://schemas.microsoft.com/office/drawing/2014/main" id="{6AA023C4-D555-B7B1-B8BD-B1252B6B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30" y="1861882"/>
            <a:ext cx="4168046" cy="41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D95AC-BCF8-37AB-E369-FB7556B63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D5ADAD-7E41-89B3-DD02-A77FC143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E9D4B109-0C51-1348-69E3-3AACC456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7C238-FEEA-875E-F2C2-284B16F33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493696-EA7E-F5D6-82DA-402FF5F0B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190E6-D4DC-4835-DB46-CACB01F11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8686796" cy="775441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[1] Supervised: Gaussian 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C23DF-C0E3-2E4D-1953-B823C5AEC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1690374"/>
            <a:ext cx="9654012" cy="2624119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Char char="•"/>
            </a:pPr>
            <a:r>
              <a:rPr lang="en-US" sz="1700" i="0"/>
              <a:t>Sentence BERT (</a:t>
            </a:r>
            <a:r>
              <a:rPr lang="en-US" sz="1700" i="0">
                <a:ea typeface="+mn-lt"/>
                <a:cs typeface="+mn-lt"/>
              </a:rPr>
              <a:t>all-MiniLM-L6-v2</a:t>
            </a:r>
            <a:r>
              <a:rPr lang="en-US" sz="1700" i="0"/>
              <a:t>)  embeddings followed by PCA to recover 91% variance.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i="0">
                <a:solidFill>
                  <a:srgbClr val="E3E3E3"/>
                </a:solidFill>
                <a:ea typeface="+mn-lt"/>
                <a:cs typeface="+mn-lt"/>
              </a:rPr>
              <a:t>GNB assumes conditionally independent features which isn't suitable for our data</a:t>
            </a:r>
            <a:endParaRPr lang="en-US" sz="1700" i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rgbClr val="E3E3E3"/>
                </a:solidFill>
                <a:ea typeface="+mn-lt"/>
                <a:cs typeface="+mn-lt"/>
              </a:rPr>
              <a:t>Accuracy: 0.4316 </a:t>
            </a:r>
            <a:endParaRPr lang="en-US" sz="1700" i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rgbClr val="E3E3E3"/>
                </a:solidFill>
                <a:ea typeface="+mn-lt"/>
                <a:cs typeface="+mn-lt"/>
              </a:rPr>
              <a:t>Precision (weighted): 0.5042 </a:t>
            </a:r>
            <a:endParaRPr lang="en-US" sz="1700" i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rgbClr val="E3E3E3"/>
                </a:solidFill>
                <a:ea typeface="+mn-lt"/>
                <a:cs typeface="+mn-lt"/>
              </a:rPr>
              <a:t>Recall (weighted): 0.4038 </a:t>
            </a: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rgbClr val="E3E3E3"/>
                </a:solidFill>
                <a:ea typeface="+mn-lt"/>
                <a:cs typeface="+mn-lt"/>
              </a:rPr>
              <a:t>F1-Score (weighted): </a:t>
            </a:r>
            <a:r>
              <a:rPr lang="en-US" sz="1700">
                <a:solidFill>
                  <a:srgbClr val="E3E3E3"/>
                </a:solidFill>
                <a:ea typeface="+mn-lt"/>
                <a:cs typeface="+mn-lt"/>
              </a:rPr>
              <a:t>0.4486</a:t>
            </a:r>
          </a:p>
          <a:p>
            <a:pPr marL="285750" indent="-285750" algn="l">
              <a:lnSpc>
                <a:spcPct val="100000"/>
              </a:lnSpc>
              <a:buChar char="•"/>
            </a:pPr>
            <a:endParaRPr lang="en-US" sz="1700" i="0">
              <a:solidFill>
                <a:srgbClr val="E3E3E3"/>
              </a:solidFill>
            </a:endParaRP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700" i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i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700" i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55506-9AC6-92EF-F31D-23189DA65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7437BA9-4609-6CBD-F7D3-F5293DA4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4" y="3910289"/>
            <a:ext cx="3267781" cy="279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2DD5C-09BD-AB2D-2039-F288360B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907" y="3966240"/>
            <a:ext cx="3210984" cy="267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1B7D8-8043-C8EE-AB1A-D987DB3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317" y="4022154"/>
            <a:ext cx="3956757" cy="25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C1428-E32C-4D13-F9A6-9AB33E3A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DC75D2-F103-4A02-C54D-CD781FCE8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903A06C8-8A28-0D73-B6C3-C499D283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902E35-52CF-7591-7829-A4210DDB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045F93-526A-2B1E-9A36-0812EE9F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B688A-562F-5FBF-317C-73D5771BB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8686796" cy="775441"/>
          </a:xfrm>
        </p:spPr>
        <p:txBody>
          <a:bodyPr anchor="t">
            <a:normAutofit fontScale="90000"/>
          </a:bodyPr>
          <a:lstStyle/>
          <a:p>
            <a:r>
              <a:rPr lang="en-US" sz="4200">
                <a:solidFill>
                  <a:srgbClr val="FFFFFF"/>
                </a:solidFill>
              </a:rPr>
              <a:t>[2] Supervised: Fine-Tuned RoBERTa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FCA6D-3CED-61F0-F06F-5D383DEDD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1660840"/>
            <a:ext cx="8720710" cy="265365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00000"/>
              </a:lnSpc>
              <a:buChar char="•"/>
            </a:pPr>
            <a:r>
              <a:rPr lang="en-US" sz="1700" i="0">
                <a:solidFill>
                  <a:schemeClr val="tx2"/>
                </a:solidFill>
                <a:latin typeface="Aptos"/>
                <a:ea typeface="+mn-lt"/>
                <a:cs typeface="+mn-lt"/>
              </a:rPr>
              <a:t>Unlike GNB, RoBERTa learns </a:t>
            </a:r>
            <a:r>
              <a:rPr lang="en-US" sz="1700" b="1" i="0">
                <a:solidFill>
                  <a:schemeClr val="tx2"/>
                </a:solidFill>
                <a:latin typeface="Aptos"/>
                <a:ea typeface="+mn-lt"/>
                <a:cs typeface="+mn-lt"/>
              </a:rPr>
              <a:t>context-sensitive representations and semantic nuances</a:t>
            </a:r>
            <a:endParaRPr lang="en-US" sz="1700" i="0">
              <a:solidFill>
                <a:schemeClr val="tx2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700" i="0">
                <a:solidFill>
                  <a:schemeClr val="tx2"/>
                </a:solidFill>
                <a:ea typeface="+mn-lt"/>
                <a:cs typeface="+mn-lt"/>
              </a:rPr>
              <a:t>Results:  </a:t>
            </a:r>
            <a:endParaRPr lang="en-US" sz="1700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chemeClr val="tx2"/>
                </a:solidFill>
                <a:ea typeface="+mn-lt"/>
                <a:cs typeface="+mn-lt"/>
              </a:rPr>
              <a:t>Accuracy: </a:t>
            </a:r>
            <a:r>
              <a:rPr lang="en-US" sz="1700">
                <a:solidFill>
                  <a:schemeClr val="tx2"/>
                </a:solidFill>
                <a:ea typeface="+mn-lt"/>
                <a:cs typeface="+mn-lt"/>
              </a:rPr>
              <a:t>0.8205</a:t>
            </a:r>
            <a:endParaRPr lang="en-US" sz="1700" i="1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2"/>
                </a:solidFill>
                <a:ea typeface="+mn-lt"/>
                <a:cs typeface="+mn-lt"/>
              </a:rPr>
              <a:t>Precision</a:t>
            </a:r>
            <a:r>
              <a:rPr lang="en-US" sz="1700" i="0">
                <a:solidFill>
                  <a:schemeClr val="tx2"/>
                </a:solidFill>
                <a:ea typeface="+mn-lt"/>
                <a:cs typeface="+mn-lt"/>
              </a:rPr>
              <a:t> (weighted): </a:t>
            </a:r>
            <a:r>
              <a:rPr lang="en-US" sz="1700">
                <a:solidFill>
                  <a:schemeClr val="tx2"/>
                </a:solidFill>
                <a:ea typeface="+mn-lt"/>
                <a:cs typeface="+mn-lt"/>
              </a:rPr>
              <a:t>0.8309</a:t>
            </a:r>
            <a:endParaRPr lang="en-US" sz="1700" i="1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chemeClr val="tx2"/>
                </a:solidFill>
                <a:ea typeface="+mn-lt"/>
                <a:cs typeface="+mn-lt"/>
              </a:rPr>
              <a:t>Recall (weighted): </a:t>
            </a:r>
            <a:r>
              <a:rPr lang="en-US" sz="1700">
                <a:solidFill>
                  <a:schemeClr val="tx2"/>
                </a:solidFill>
                <a:ea typeface="+mn-lt"/>
                <a:cs typeface="+mn-lt"/>
              </a:rPr>
              <a:t>0.8205</a:t>
            </a:r>
            <a:endParaRPr lang="en-US" sz="1700" i="1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 i="0">
                <a:solidFill>
                  <a:schemeClr val="tx2"/>
                </a:solidFill>
                <a:ea typeface="+mn-lt"/>
                <a:cs typeface="+mn-lt"/>
              </a:rPr>
              <a:t>F1-Score (weighted): </a:t>
            </a:r>
            <a:r>
              <a:rPr lang="en-US" sz="1700">
                <a:solidFill>
                  <a:schemeClr val="tx2"/>
                </a:solidFill>
                <a:ea typeface="+mn-lt"/>
                <a:cs typeface="+mn-lt"/>
              </a:rPr>
              <a:t>0.8237</a:t>
            </a:r>
            <a:endParaRPr lang="en-US" sz="1700" i="1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i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500" i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i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700" i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1E95B3-E875-C405-7607-F8FCAB786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receiver operating characteristic curve&#10;&#10;AI-generated content may be incorrect.">
            <a:extLst>
              <a:ext uri="{FF2B5EF4-FFF2-40B4-BE49-F238E27FC236}">
                <a16:creationId xmlns:a16="http://schemas.microsoft.com/office/drawing/2014/main" id="{7AC5A0DA-7031-8028-4373-81752280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384" y="3924320"/>
            <a:ext cx="2459895" cy="206808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0AA7853-A4D6-F843-7945-BDF9E71D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89" y="3822938"/>
            <a:ext cx="4053222" cy="2470489"/>
          </a:xfrm>
          <a:prstGeom prst="rect">
            <a:avLst/>
          </a:prstGeom>
        </p:spPr>
      </p:pic>
      <p:pic>
        <p:nvPicPr>
          <p:cNvPr id="14" name="Picture 1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8EF2E419-AF3F-0520-7947-F8A4623FE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30" y="3653397"/>
            <a:ext cx="3559550" cy="30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28A08-6001-9A01-E992-C02E94BA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E56464-AA02-F721-DDB8-28FC65B55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3EC14084-9DCA-7D14-3961-2D33F2BE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-6393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7F0E4B-B9EB-6DAA-1383-26CFAAA0C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B05C1-0868-B5B9-D429-534F6CD3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3622B-E616-7660-2D54-EACCEE291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[3] Supervised: Multi-Layer Perceptron (MLP) with TF-IDF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38A1B-8113-ABA1-E4FE-1E764E75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1272873"/>
            <a:ext cx="10596894" cy="447861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700" i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i="0">
                <a:solidFill>
                  <a:srgbClr val="FFFFFF"/>
                </a:solidFill>
                <a:ea typeface="+mn-lt"/>
                <a:cs typeface="+mn-lt"/>
              </a:rPr>
              <a:t>Term Frequency-Inverse Document Frequency (TF-IDF) used for feature extraction</a:t>
            </a: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Assigns weights to words based on their frequency in a document relative to their frequency across the entire corpus</a:t>
            </a:r>
            <a:endParaRPr lang="en-US" sz="1500" i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i="0">
                <a:solidFill>
                  <a:srgbClr val="FFFFFF"/>
                </a:solidFill>
                <a:ea typeface="+mn-lt"/>
                <a:cs typeface="+mn-lt"/>
              </a:rPr>
              <a:t>Results: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Accuracy: 0.8993 </a:t>
            </a: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Macro F1: 0.8728 </a:t>
            </a:r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Weighted F1: 0.899</a:t>
            </a:r>
          </a:p>
          <a:p>
            <a:pPr algn="l">
              <a:lnSpc>
                <a:spcPct val="100000"/>
              </a:lnSpc>
            </a:pPr>
            <a:endParaRPr lang="en-US" sz="1900" i="0">
              <a:solidFill>
                <a:srgbClr val="FFFFFF"/>
              </a:solidFill>
            </a:endParaRPr>
          </a:p>
          <a:p>
            <a:pPr marL="80010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700" i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i="0">
              <a:solidFill>
                <a:srgbClr val="E3E3E3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i="0">
              <a:solidFill>
                <a:srgbClr val="E3E3E3"/>
              </a:solidFill>
            </a:endParaRPr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500" i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i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700" i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D400F-ECE7-FF61-793C-1F931409B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85D410EF-3801-009B-095B-AAE1A160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4" y="3818166"/>
            <a:ext cx="3237663" cy="2803321"/>
          </a:xfrm>
          <a:prstGeom prst="rect">
            <a:avLst/>
          </a:prstGeom>
        </p:spPr>
      </p:pic>
      <p:pic>
        <p:nvPicPr>
          <p:cNvPr id="5" name="Picture 4" descr="A chart of a classification metrics&#10;&#10;AI-generated content may be incorrect.">
            <a:extLst>
              <a:ext uri="{FF2B5EF4-FFF2-40B4-BE49-F238E27FC236}">
                <a16:creationId xmlns:a16="http://schemas.microsoft.com/office/drawing/2014/main" id="{96B2CC74-DEDC-CF10-2F93-2F0DB0C1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6" y="3946498"/>
            <a:ext cx="4341715" cy="2123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F5AB0-353C-E377-9AA5-45335F2937D0}"/>
              </a:ext>
            </a:extLst>
          </p:cNvPr>
          <p:cNvSpPr txBox="1"/>
          <p:nvPr/>
        </p:nvSpPr>
        <p:spPr>
          <a:xfrm>
            <a:off x="3289726" y="3020787"/>
            <a:ext cx="5052253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FFFFFF"/>
                </a:solidFill>
                <a:latin typeface="Bierstadt"/>
                <a:ea typeface="Segoe UI"/>
                <a:cs typeface="Segoe UI"/>
              </a:rPr>
              <a:t>​</a:t>
            </a:r>
            <a:endParaRPr lang="en-US">
              <a:solidFill>
                <a:srgbClr val="FFFFFF"/>
              </a:solidFill>
              <a:latin typeface="Bierstadt"/>
              <a:ea typeface="Segoe UI"/>
              <a:cs typeface="Arial"/>
            </a:endParaRPr>
          </a:p>
          <a:p>
            <a:pPr marL="514350" lvl="1" algn="ctr" rtl="0">
              <a:buFont typeface="Courier New,monospace"/>
            </a:pPr>
            <a:r>
              <a:rPr lang="en-US" sz="1700" baseline="0">
                <a:solidFill>
                  <a:srgbClr val="FFFFFF"/>
                </a:solidFill>
                <a:latin typeface="Bierstadt"/>
                <a:ea typeface="Arial"/>
                <a:cs typeface="Arial"/>
              </a:rPr>
              <a:t>Strongest performance in the extreme categories</a:t>
            </a:r>
            <a:endParaRPr lang="en-US"/>
          </a:p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4DBD4-9600-94C4-C335-DC24A938A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962" y="3894845"/>
            <a:ext cx="2769091" cy="22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5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F87F9-18F6-98D0-A2CB-F31B422D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87FF0-83B8-C1A1-5AD5-FFA15FF4F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31D758D5-1B03-F361-958C-F5E2411F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5817" y="2094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AD758C-7FD7-F182-1A96-2D099A22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E706DE-70A0-54A5-AB29-EDC8EDB38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09BE6-489B-24F0-8141-E4E6D12F6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[3] Supervised: TF-IDF Visualizations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D9B25B-D5CC-F3C1-A849-96434B10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7609-4595-3E5C-0DFD-9F9B4DFF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2" y="1542299"/>
            <a:ext cx="7501192" cy="4616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1946D-A309-F59A-D172-A3805341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32" y="2711314"/>
            <a:ext cx="4245597" cy="340799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7AE3EC-2742-1224-1E18-CFA3AEA83549}"/>
              </a:ext>
            </a:extLst>
          </p:cNvPr>
          <p:cNvSpPr/>
          <p:nvPr/>
        </p:nvSpPr>
        <p:spPr>
          <a:xfrm>
            <a:off x="5289176" y="2983967"/>
            <a:ext cx="531478" cy="16008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EAD651-403A-AA7E-867C-27D3920800EC}"/>
              </a:ext>
            </a:extLst>
          </p:cNvPr>
          <p:cNvSpPr/>
          <p:nvPr/>
        </p:nvSpPr>
        <p:spPr>
          <a:xfrm>
            <a:off x="2785461" y="2113109"/>
            <a:ext cx="531478" cy="16008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1BDA4-C3AB-67E2-1CA9-A2715743A437}"/>
              </a:ext>
            </a:extLst>
          </p:cNvPr>
          <p:cNvSpPr/>
          <p:nvPr/>
        </p:nvSpPr>
        <p:spPr>
          <a:xfrm>
            <a:off x="249730" y="5282773"/>
            <a:ext cx="531478" cy="16008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FDC8B-8A9F-DDB0-29B0-CBF2BBD3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34B21AC-9529-E590-5997-DFE501CC7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F9461B98-340D-DA2B-E15C-10A9D500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6ED52E5-1CB2-8E49-2061-A3E860E50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E9F424-58C3-A5E0-D9F2-788DE7A9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29D7-15BF-0D73-C567-EB787BB39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69" y="842337"/>
            <a:ext cx="9720939" cy="870119"/>
          </a:xfrm>
        </p:spPr>
        <p:txBody>
          <a:bodyPr anchor="t">
            <a:normAutofit/>
          </a:bodyPr>
          <a:lstStyle/>
          <a:p>
            <a:r>
              <a:rPr lang="en-US" sz="4200"/>
              <a:t>Supervised Results &amp; Discussion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FFEDF-5F61-76D6-DE15-CB0330936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DB6341-DD84-B5B4-2A98-30FFD369AB2C}"/>
              </a:ext>
            </a:extLst>
          </p:cNvPr>
          <p:cNvCxnSpPr/>
          <p:nvPr/>
        </p:nvCxnSpPr>
        <p:spPr>
          <a:xfrm>
            <a:off x="3707546" y="1824958"/>
            <a:ext cx="12806" cy="446314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AFBA06-9B8C-1238-CB0C-6E2B695C359F}"/>
              </a:ext>
            </a:extLst>
          </p:cNvPr>
          <p:cNvCxnSpPr>
            <a:cxnSpLocks/>
          </p:cNvCxnSpPr>
          <p:nvPr/>
        </p:nvCxnSpPr>
        <p:spPr>
          <a:xfrm>
            <a:off x="7536755" y="1824957"/>
            <a:ext cx="12806" cy="446314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237757A-D940-DC96-13E9-4333D03C168B}"/>
              </a:ext>
            </a:extLst>
          </p:cNvPr>
          <p:cNvSpPr txBox="1">
            <a:spLocks/>
          </p:cNvSpPr>
          <p:nvPr/>
        </p:nvSpPr>
        <p:spPr>
          <a:xfrm>
            <a:off x="357786" y="1827939"/>
            <a:ext cx="3461654" cy="38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solidFill>
                  <a:srgbClr val="FFFFFF"/>
                </a:solidFill>
              </a:rPr>
              <a:t>[1] Gaussian NB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C43DE0-A6C6-06D4-47AD-E5B27DDA4763}"/>
              </a:ext>
            </a:extLst>
          </p:cNvPr>
          <p:cNvSpPr txBox="1">
            <a:spLocks/>
          </p:cNvSpPr>
          <p:nvPr/>
        </p:nvSpPr>
        <p:spPr>
          <a:xfrm>
            <a:off x="4084541" y="1827938"/>
            <a:ext cx="3461654" cy="38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solidFill>
                  <a:srgbClr val="FFFFFF"/>
                </a:solidFill>
              </a:rPr>
              <a:t>[2] Fine-tuned RoBERTa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350BB6-9514-971D-B4BA-8054357B4104}"/>
              </a:ext>
            </a:extLst>
          </p:cNvPr>
          <p:cNvSpPr txBox="1">
            <a:spLocks/>
          </p:cNvSpPr>
          <p:nvPr/>
        </p:nvSpPr>
        <p:spPr>
          <a:xfrm>
            <a:off x="7920155" y="1827938"/>
            <a:ext cx="3820242" cy="38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>
                <a:solidFill>
                  <a:srgbClr val="FFFFFF"/>
                </a:solidFill>
              </a:rPr>
              <a:t>[3] MLP with TF-IDF</a:t>
            </a:r>
            <a:endParaRPr lang="en-US" sz="5800" b="0">
              <a:solidFill>
                <a:srgbClr val="000000"/>
              </a:solidFill>
            </a:endParaRPr>
          </a:p>
          <a:p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4C658-1508-0769-EB44-8106E6617D6A}"/>
              </a:ext>
            </a:extLst>
          </p:cNvPr>
          <p:cNvSpPr txBox="1"/>
          <p:nvPr/>
        </p:nvSpPr>
        <p:spPr>
          <a:xfrm>
            <a:off x="358588" y="2289202"/>
            <a:ext cx="2958353" cy="32470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aseline="0">
                <a:latin typeface="Bierstadt"/>
              </a:rPr>
              <a:t>F1-Score (weighted): 0.4486</a:t>
            </a:r>
            <a:endParaRPr lang="en-US"/>
          </a:p>
          <a:p>
            <a:endParaRPr lang="en-US" sz="1700"/>
          </a:p>
          <a:p>
            <a:pPr marL="285750" indent="-285750">
              <a:buFont typeface="Arial"/>
              <a:buChar char="•"/>
            </a:pPr>
            <a:r>
              <a:rPr lang="en-US" sz="1700"/>
              <a:t>Assume features follow a Gaussian distribution, which is usually a poor fit for sparce data</a:t>
            </a:r>
          </a:p>
          <a:p>
            <a:pPr marL="285750" indent="-285750">
              <a:buFont typeface="Arial"/>
              <a:buChar char="•"/>
            </a:pPr>
            <a:r>
              <a:rPr lang="en-US" sz="1700"/>
              <a:t>Too simplistic for nuanced text classification as we're assuming conditional independence between features</a:t>
            </a:r>
          </a:p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4FCA0-1C8C-FB85-D0C7-7E54D954A65F}"/>
              </a:ext>
            </a:extLst>
          </p:cNvPr>
          <p:cNvSpPr txBox="1"/>
          <p:nvPr/>
        </p:nvSpPr>
        <p:spPr>
          <a:xfrm>
            <a:off x="4085345" y="2289202"/>
            <a:ext cx="3131244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F7F7F7"/>
                </a:solidFill>
                <a:latin typeface="Bierstadt"/>
              </a:rPr>
              <a:t>F1-Score (weighted): 0.8237</a:t>
            </a:r>
            <a:r>
              <a:rPr sz="1700">
                <a:latin typeface="Bierstadt"/>
                <a:ea typeface="Bierstadt"/>
                <a:cs typeface="Bierstadt"/>
              </a:rPr>
              <a:t>​</a:t>
            </a:r>
            <a:endParaRPr lang="en-US"/>
          </a:p>
          <a:p>
            <a:endParaRPr lang="en-US" sz="1700"/>
          </a:p>
          <a:p>
            <a:pPr marL="285750" indent="-285750">
              <a:buFont typeface="Arial,Sans-Serif"/>
              <a:buChar char="•"/>
            </a:pPr>
            <a:r>
              <a:rPr lang="en-US" sz="1700"/>
              <a:t>Self-attention mechanism</a:t>
            </a:r>
          </a:p>
          <a:p>
            <a:pPr marL="285750" indent="-285750">
              <a:buFont typeface="Arial,Sans-Serif"/>
              <a:buChar char="•"/>
            </a:pPr>
            <a:r>
              <a:rPr lang="en-US" sz="1700"/>
              <a:t>Pre-trained on massive amounts of text, allowing it generate contextualized embeddings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700"/>
              <a:t>May not perform well on too small of a fine-tuning dataset</a:t>
            </a:r>
          </a:p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9A5F3-8A43-F1DD-BDE0-D46C152EC798}"/>
              </a:ext>
            </a:extLst>
          </p:cNvPr>
          <p:cNvSpPr txBox="1"/>
          <p:nvPr/>
        </p:nvSpPr>
        <p:spPr>
          <a:xfrm>
            <a:off x="7920957" y="2289201"/>
            <a:ext cx="3701143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aseline="0">
                <a:latin typeface="Bierstadt"/>
              </a:rPr>
              <a:t>F1-Score (weighted): </a:t>
            </a:r>
            <a:r>
              <a:rPr lang="en-US" sz="1700">
                <a:latin typeface="Bierstadt"/>
              </a:rPr>
              <a:t>0.899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-US" sz="1700"/>
          </a:p>
          <a:p>
            <a:pPr marL="285750" indent="-285750">
              <a:buFont typeface="Arial,Sans-Serif"/>
              <a:buChar char="•"/>
            </a:pPr>
            <a:r>
              <a:rPr lang="en-US" sz="1700"/>
              <a:t>TF-IDF features successfully capture term importance and differences in vocabulary of each bias group</a:t>
            </a:r>
          </a:p>
          <a:p>
            <a:pPr marL="285750" indent="-285750">
              <a:buFont typeface="Arial,Sans-Serif"/>
              <a:buChar char="•"/>
            </a:pPr>
            <a:r>
              <a:rPr lang="en-US" sz="1700"/>
              <a:t>MLP can learn complex, non-linear relationships</a:t>
            </a:r>
          </a:p>
          <a:p>
            <a:pPr marL="285750" indent="-285750">
              <a:buFont typeface="Arial,Sans-Serif"/>
              <a:buChar char="•"/>
            </a:pPr>
            <a:endParaRPr lang="en-US" sz="170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8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9737B-7538-DA23-719D-B4464D0E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362DC7-173B-E07A-4756-DC3280212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3925EDE9-6C69-EADD-FE23-14A91C67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D100C-AA44-F39B-1235-AFEB44D1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2CAD9-BDE8-180B-A9C7-CCB1F1FA8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7AA0-2D8F-6557-E77C-7163D880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C70EC-D017-FE5B-CFC0-5DAAC9214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3AF06-59F0-78E5-4310-ECBC04F7D9FD}"/>
              </a:ext>
            </a:extLst>
          </p:cNvPr>
          <p:cNvSpPr txBox="1"/>
          <p:nvPr/>
        </p:nvSpPr>
        <p:spPr>
          <a:xfrm>
            <a:off x="661580" y="1701300"/>
            <a:ext cx="11509421" cy="6060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/>
              <a:t>Model complexity vs performance:</a:t>
            </a:r>
          </a:p>
          <a:p>
            <a:pPr marL="800100" lvl="1" indent="-342900">
              <a:spcBef>
                <a:spcPts val="500"/>
              </a:spcBef>
              <a:buFont typeface="Courier New,monospace"/>
              <a:buChar char="o"/>
            </a:pPr>
            <a:r>
              <a:rPr lang="en-US"/>
              <a:t>GNB is simple and interpretable but lacks capacity for nuanced textual semantics</a:t>
            </a:r>
          </a:p>
          <a:p>
            <a:pPr marL="800100" lvl="1" indent="-342900">
              <a:spcBef>
                <a:spcPts val="500"/>
              </a:spcBef>
              <a:buFont typeface="Courier New,monospace"/>
              <a:buChar char="o"/>
            </a:pPr>
            <a:r>
              <a:rPr lang="en-US" err="1"/>
              <a:t>RoBERTa</a:t>
            </a:r>
            <a:r>
              <a:rPr lang="en-US"/>
              <a:t> learns contextual representations, improving minority class performance over GNB but still limited by subtle ideological overlaps and our small dataset</a:t>
            </a:r>
          </a:p>
          <a:p>
            <a:pPr marL="800100" lvl="1" indent="-342900"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TF-IDF + MLP leverages high-dimensional lexical features to achieve better overall performance, suggesting that surface-level patterns carry strong predictive signal in this dataset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/>
              <a:t>Class-specific performance:</a:t>
            </a:r>
          </a:p>
          <a:p>
            <a:pPr marL="800100" lvl="1" indent="-342900">
              <a:spcBef>
                <a:spcPts val="500"/>
              </a:spcBef>
              <a:buFont typeface="Courier New,monospace"/>
              <a:buChar char="o"/>
            </a:pPr>
            <a:r>
              <a:rPr lang="en-US"/>
              <a:t>Minority or semantically similar classes (‘center’, ‘lean right’, ‘lean left’) remain difficult to classify</a:t>
            </a:r>
          </a:p>
          <a:p>
            <a:pPr marL="800100" lvl="1" indent="-342900">
              <a:spcBef>
                <a:spcPts val="500"/>
              </a:spcBef>
              <a:buFont typeface="Courier New,monospace"/>
              <a:buChar char="o"/>
            </a:pPr>
            <a:r>
              <a:rPr lang="en-US"/>
              <a:t>Confusion matrices show that </a:t>
            </a:r>
            <a:r>
              <a:rPr lang="en-US" err="1"/>
              <a:t>RoBERTa</a:t>
            </a:r>
            <a:r>
              <a:rPr lang="en-US"/>
              <a:t> reduces extreme misclassification but TF-IDF + MLP captures majority patterns effectively, hence its higher overall metrics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5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endParaRPr lang="en-US" sz="1500"/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500"/>
          </a:p>
          <a:p>
            <a:pPr marL="285750" indent="-285750">
              <a:spcBef>
                <a:spcPts val="1000"/>
              </a:spcBef>
              <a:buAutoNum type="arabicPeriod"/>
            </a:pPr>
            <a:endParaRPr lang="en-US" sz="1500"/>
          </a:p>
          <a:p>
            <a:pPr marL="285750" indent="-285750">
              <a:spcBef>
                <a:spcPts val="1000"/>
              </a:spcBef>
              <a:buAutoNum type="arabicPeriod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3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5AF45-CAEB-8C7C-780F-55A37CB4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8EB1BFC-8ED7-A351-6894-FA13C833B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971594EF-6901-D1DB-A6AC-C40919AD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20" y="10"/>
            <a:ext cx="121889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51896A7-FCD7-D61C-B8C4-D9BC712B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3EC493-1E5C-CD49-1A49-20CCA007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465F4-43AB-BB5B-9B8F-88D06A826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09" y="3087422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1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0E057-F8FF-5149-9737-519857FA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851E72-FA1F-EC94-9A3E-FA19878BE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E5287F64-E169-1B99-80B4-0D4B9ABC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B94F99-675D-3209-4F43-3FD214F2A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EF544-9BFE-16AA-7BC8-B895B6F7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531B4-3BB1-F2DB-AA1D-88E25BBA2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4000"/>
              <a:t>Novelty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A282F-F740-6E1F-450F-9EAEC46D2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E35E8-41B2-D64D-428A-CCA6D8351ADF}"/>
              </a:ext>
            </a:extLst>
          </p:cNvPr>
          <p:cNvSpPr txBox="1"/>
          <p:nvPr/>
        </p:nvSpPr>
        <p:spPr>
          <a:xfrm>
            <a:off x="661580" y="1689394"/>
            <a:ext cx="10408093" cy="6299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/>
              <a:t>Methods we used: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err="1"/>
              <a:t>SimCSE</a:t>
            </a:r>
            <a:endParaRPr lang="en-US"/>
          </a:p>
          <a:p>
            <a:pPr marL="7429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Uses "Dropout as Data Augmentation" to create positive pairs from the same sentence without external labels.</a:t>
            </a:r>
          </a:p>
          <a:p>
            <a:pPr marL="7429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Optimizes for </a:t>
            </a:r>
            <a:r>
              <a:rPr lang="en-US" b="1">
                <a:ea typeface="+mn-lt"/>
                <a:cs typeface="+mn-lt"/>
              </a:rPr>
              <a:t>Alignment</a:t>
            </a:r>
            <a:r>
              <a:rPr lang="en-US">
                <a:ea typeface="+mn-lt"/>
                <a:cs typeface="+mn-lt"/>
              </a:rPr>
              <a:t> (closeness of self-pairs) and </a:t>
            </a:r>
            <a:r>
              <a:rPr lang="en-US" b="1">
                <a:ea typeface="+mn-lt"/>
                <a:cs typeface="+mn-lt"/>
              </a:rPr>
              <a:t>Uniformity </a:t>
            </a:r>
            <a:r>
              <a:rPr lang="en-US">
                <a:ea typeface="+mn-lt"/>
                <a:cs typeface="+mn-lt"/>
              </a:rPr>
              <a:t>(spread of all embeddings) to learn semantic structure from scratch.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err="1"/>
              <a:t>SetFit</a:t>
            </a:r>
          </a:p>
          <a:p>
            <a:pPr marL="7429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"Data Amplification" technique that converts N labeled samples into N^2 contrastive pairs, maximizing learning efficiency from small datasets.</a:t>
            </a:r>
            <a:endParaRPr lang="en-US"/>
          </a:p>
          <a:p>
            <a:pPr marL="742950" lvl="1" indent="-285750">
              <a:spcBef>
                <a:spcPts val="1000"/>
              </a:spcBef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Decouples feature learning (Stage 1: Contrastive Loss) from prediction (Stage 2: Frozen Classification Head), preventing "catastrophic forgetting."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 algn="l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8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B0A4E-0E68-6C73-0ABD-A949F1E7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F27BB7-6D54-B3C4-124F-71858502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9DAF66A5-0089-1BF2-ADE4-079E065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0C1C10-007E-8147-A3AB-F8D31134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186AC-E94A-3049-D542-F6BA9C3D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4BC96-D711-6E67-9097-8275A6684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4887235" cy="775441"/>
          </a:xfrm>
        </p:spPr>
        <p:txBody>
          <a:bodyPr anchor="t">
            <a:noAutofit/>
          </a:bodyPr>
          <a:lstStyle/>
          <a:p>
            <a:r>
              <a:rPr lang="en-US" sz="4000"/>
              <a:t>[1] </a:t>
            </a:r>
            <a:r>
              <a:rPr lang="en-US" sz="4000" err="1"/>
              <a:t>SimCSE</a:t>
            </a:r>
            <a:r>
              <a:rPr lang="en-US" sz="4000"/>
              <a:t> + Logistic Regression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011CE-686C-E29C-0410-6778677DD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A40A7-8367-B631-1384-5D6775F2DBBD}"/>
              </a:ext>
            </a:extLst>
          </p:cNvPr>
          <p:cNvSpPr txBox="1"/>
          <p:nvPr/>
        </p:nvSpPr>
        <p:spPr>
          <a:xfrm>
            <a:off x="515443" y="2190434"/>
            <a:ext cx="4426915" cy="6471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Scraped unlabeled political text from huge textual datasets to leverage massive amounts of (potentially poor) data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Trained the base model of </a:t>
            </a:r>
            <a:r>
              <a:rPr lang="en-US" err="1"/>
              <a:t>roberta</a:t>
            </a:r>
            <a:r>
              <a:rPr lang="en-US"/>
              <a:t>-base using contrastive learning to learn political nuances and performed logistic regression on these embeddings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1700"/>
              <a:t>Results: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Accuracy: 0.7905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Macro F1: 0.76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Weighted F1: 0.79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 algn="l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endParaRPr lang="en-US"/>
          </a:p>
        </p:txBody>
      </p:sp>
      <p:pic>
        <p:nvPicPr>
          <p:cNvPr id="5" name="Picture 4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001274AE-5D45-B941-0951-EBFB44C5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44" y="907420"/>
            <a:ext cx="3165041" cy="2663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44EBB-BF9A-B0F6-A9A0-4058CB15A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77" y="3687999"/>
            <a:ext cx="4524637" cy="2749204"/>
          </a:xfrm>
          <a:prstGeom prst="rect">
            <a:avLst/>
          </a:prstGeom>
        </p:spPr>
      </p:pic>
      <p:pic>
        <p:nvPicPr>
          <p:cNvPr id="7" name="Picture 6" descr="A graph of multi-class roc curve&#10;&#10;AI-generated content may be incorrect.">
            <a:extLst>
              <a:ext uri="{FF2B5EF4-FFF2-40B4-BE49-F238E27FC236}">
                <a16:creationId xmlns:a16="http://schemas.microsoft.com/office/drawing/2014/main" id="{81338BB0-2172-FCEF-6DD1-CB760882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465" y="907419"/>
            <a:ext cx="3252333" cy="26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980A5-BDC2-BA2D-B312-949899545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34B396A7-2352-9DAC-B9F3-D8F664BB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0" y="-4008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4DEE-7F74-261F-8C2F-D9AB43BA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427" y="730389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B46B8-F4DC-2A1C-AA11-EE6C5074C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7" y="1739190"/>
            <a:ext cx="9466460" cy="4188538"/>
          </a:xfrm>
        </p:spPr>
        <p:txBody>
          <a:bodyPr anchor="t">
            <a:normAutofit/>
          </a:bodyPr>
          <a:lstStyle/>
          <a:p>
            <a:r>
              <a:rPr lang="en-US" sz="1400" i="0">
                <a:latin typeface="open sans"/>
                <a:ea typeface="Open Sans"/>
                <a:cs typeface="Open Sans"/>
              </a:rPr>
              <a:t>N</a:t>
            </a:r>
            <a:r>
              <a:rPr lang="en-US" sz="1400" b="0" i="0" u="none" strike="noStrike">
                <a:effectLst/>
                <a:latin typeface="open sans"/>
                <a:ea typeface="Open Sans"/>
                <a:cs typeface="Open Sans"/>
              </a:rPr>
              <a:t>ews articles often reflect subtle political bias through word choice, framing, selection, and source attribution</a:t>
            </a:r>
          </a:p>
          <a:p>
            <a:r>
              <a:rPr lang="en-US" sz="1400" b="0" i="0" u="none" strike="noStrike">
                <a:effectLst/>
                <a:latin typeface="open sans"/>
                <a:ea typeface="Open Sans"/>
                <a:cs typeface="Open Sans"/>
              </a:rPr>
              <a:t>Detecting such bias is critical for improving transparency and helping readers contextualize coverage</a:t>
            </a:r>
          </a:p>
          <a:p>
            <a:endParaRPr lang="en-US" sz="1400" i="0">
              <a:latin typeface="open sans"/>
              <a:ea typeface="Open Sans"/>
              <a:cs typeface="Open Sans"/>
            </a:endParaRPr>
          </a:p>
          <a:p>
            <a:r>
              <a:rPr lang="en-US" sz="1400" i="0">
                <a:latin typeface="open sans"/>
                <a:ea typeface="Open Sans"/>
                <a:cs typeface="Open Sans"/>
              </a:rPr>
              <a:t>This project focused on developing supervised &amp; unsupervised models to predict political bias in news text.</a:t>
            </a:r>
          </a:p>
          <a:p>
            <a:r>
              <a:rPr lang="en-US" sz="1400" i="0">
                <a:latin typeface="open sans"/>
                <a:ea typeface="Open Sans"/>
                <a:cs typeface="Open Sans"/>
              </a:rPr>
              <a:t>The core hypothesis was that </a:t>
            </a:r>
            <a:r>
              <a:rPr lang="en-US" sz="1400" b="1" i="0">
                <a:latin typeface="open sans"/>
                <a:ea typeface="Open Sans"/>
                <a:cs typeface="Open Sans"/>
              </a:rPr>
              <a:t>contextual embeddings and end-to-end fine-tuning</a:t>
            </a:r>
            <a:r>
              <a:rPr lang="en-US" sz="1400" i="0">
                <a:latin typeface="open sans"/>
                <a:ea typeface="Open Sans"/>
                <a:cs typeface="Open Sans"/>
              </a:rPr>
              <a:t> would substantially improve predictive performance over simpler models that rely on shallow representations.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7,400+ News Articles Stock Photos, Pictures &amp; Royalty-Free Images - iStock  | Online news articles, News articles icon, Digital news articles">
            <a:extLst>
              <a:ext uri="{FF2B5EF4-FFF2-40B4-BE49-F238E27FC236}">
                <a16:creationId xmlns:a16="http://schemas.microsoft.com/office/drawing/2014/main" id="{545C8206-AD24-3A19-2174-8CEC7390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76" y="4003608"/>
            <a:ext cx="4445705" cy="249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25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3D4B3-19BE-DF3A-4C67-B251F503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07C48-513F-B408-BAD2-49D263894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A1215BBF-7E88-82E1-B225-01548B77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F2C660-B365-15C1-59EB-9A738870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55CDFD-7625-ECF1-6025-D8A8FFBE3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BD250-A0A2-565C-019F-0C34E5D7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4887235" cy="775441"/>
          </a:xfrm>
        </p:spPr>
        <p:txBody>
          <a:bodyPr anchor="t">
            <a:noAutofit/>
          </a:bodyPr>
          <a:lstStyle/>
          <a:p>
            <a:r>
              <a:rPr lang="en-US" sz="4000"/>
              <a:t>[1] </a:t>
            </a:r>
            <a:r>
              <a:rPr lang="en-US" sz="4000" err="1"/>
              <a:t>SimCSE</a:t>
            </a:r>
            <a:r>
              <a:rPr lang="en-US" sz="4000"/>
              <a:t> + Finetuning 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80C1C-3B9D-9E59-D50F-1EEB270E5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F808-AF69-0116-DE4B-C129E3982925}"/>
              </a:ext>
            </a:extLst>
          </p:cNvPr>
          <p:cNvSpPr txBox="1"/>
          <p:nvPr/>
        </p:nvSpPr>
        <p:spPr>
          <a:xfrm>
            <a:off x="515443" y="2190434"/>
            <a:ext cx="4426915" cy="55348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Trained the base model of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roberta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-base using contrastive learning to learn political nuances and performed logistic regression on these embeddings 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Later finetuned the classification head of </a:t>
            </a:r>
            <a:r>
              <a:rPr lang="en-US" err="1"/>
              <a:t>roberta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1700"/>
              <a:t>Results: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Accuracy: 0.839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Macro F1: 0.82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Weighted F1: 0.84</a:t>
            </a:r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80C8F-0246-20C0-54FF-25872E97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84" y="3870019"/>
            <a:ext cx="4754672" cy="2834015"/>
          </a:xfrm>
          <a:prstGeom prst="rect">
            <a:avLst/>
          </a:prstGeom>
        </p:spPr>
      </p:pic>
      <p:pic>
        <p:nvPicPr>
          <p:cNvPr id="10" name="Picture 9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0738879E-6BC0-C406-B307-D2C5FCB6C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74" y="1145609"/>
            <a:ext cx="3486413" cy="2510426"/>
          </a:xfrm>
          <a:prstGeom prst="rect">
            <a:avLst/>
          </a:prstGeom>
        </p:spPr>
      </p:pic>
      <p:pic>
        <p:nvPicPr>
          <p:cNvPr id="12" name="Picture 11" descr="A graph of multi-class rocc curve&#10;&#10;AI-generated content may be incorrect.">
            <a:extLst>
              <a:ext uri="{FF2B5EF4-FFF2-40B4-BE49-F238E27FC236}">
                <a16:creationId xmlns:a16="http://schemas.microsoft.com/office/drawing/2014/main" id="{F0B6257F-27B3-E786-3C69-4E86BFC91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836" y="1156048"/>
            <a:ext cx="3319398" cy="25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6F1D-A20B-F012-9B29-D1CA17D7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07B281-79FF-EED8-FAF0-72C029265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68128B6A-E6A2-6C11-7762-7B5AF51D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D71A-11B5-C0F6-1302-921D2CFF8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D1C5AC-ABCE-460C-14F2-E5455DC44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A53E-A28A-9029-A8AE-888D9AB93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4000"/>
              <a:t>[2] SetFit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F4B0CC-B7FB-CE11-CA08-E99D5EC06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A7026-2E8F-F753-2132-307CBE690975}"/>
              </a:ext>
            </a:extLst>
          </p:cNvPr>
          <p:cNvSpPr txBox="1"/>
          <p:nvPr/>
        </p:nvSpPr>
        <p:spPr>
          <a:xfrm>
            <a:off x="661580" y="1710270"/>
            <a:ext cx="4322533" cy="58118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b="1"/>
              <a:t>Dataset amplification: </a:t>
            </a:r>
            <a:r>
              <a:rPr lang="en-US"/>
              <a:t>Convert N sample inputs for a label class to N^2 input pairs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/>
              <a:t>Fine-tuned the sentence transformer using Supervised Contrastive Learning, forcing the model to cluster text physically by political stance rather than just topic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1700"/>
              <a:t>Results: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Accuracy: 0.900</a:t>
            </a:r>
            <a:endParaRPr lang="en-US"/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Macro F1: 0.8729</a:t>
            </a:r>
          </a:p>
          <a:p>
            <a:pPr marL="742950" lvl="1" indent="-285750">
              <a:spcBef>
                <a:spcPts val="500"/>
              </a:spcBef>
              <a:buFont typeface="Courier New,monospace"/>
              <a:buChar char="o"/>
            </a:pPr>
            <a:r>
              <a:rPr lang="en-US" sz="1700"/>
              <a:t>Weighted F1: 0.9011</a:t>
            </a:r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endParaRPr lang="en-US"/>
          </a:p>
        </p:txBody>
      </p:sp>
      <p:pic>
        <p:nvPicPr>
          <p:cNvPr id="14" name="Picture 13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01EBA6CB-3606-A357-F04F-8BEF9ACD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96" y="1156048"/>
            <a:ext cx="3486412" cy="2614809"/>
          </a:xfrm>
          <a:prstGeom prst="rect">
            <a:avLst/>
          </a:prstGeom>
        </p:spPr>
      </p:pic>
      <p:pic>
        <p:nvPicPr>
          <p:cNvPr id="16" name="Picture 15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C991721-B555-C646-FBD3-A86F6244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836" y="1176924"/>
            <a:ext cx="3402905" cy="2593933"/>
          </a:xfrm>
          <a:prstGeom prst="rect">
            <a:avLst/>
          </a:prstGeom>
        </p:spPr>
      </p:pic>
      <p:pic>
        <p:nvPicPr>
          <p:cNvPr id="17" name="Picture 1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96680EC-733E-644D-DDE3-EB4FC9CDA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375" y="3870019"/>
            <a:ext cx="4566782" cy="28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3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A3286-6C29-DC63-C60B-7AE52311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8D4523-2783-1FD7-7771-FFCB33862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8E95D708-EBA6-C75E-E8FD-C5FB0A62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E30F69-C054-92A5-7AB5-D7F698D2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20E7C7-697D-AE48-4B01-51D5E5F5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2991-14F4-D5DD-A0A1-C608D6C27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10972796" cy="775441"/>
          </a:xfrm>
        </p:spPr>
        <p:txBody>
          <a:bodyPr anchor="t">
            <a:noAutofit/>
          </a:bodyPr>
          <a:lstStyle/>
          <a:p>
            <a:r>
              <a:rPr lang="en-US" sz="4000"/>
              <a:t>References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AEF3-1B97-3B4A-06DD-2CD39C79E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3183A-C41F-698B-5C0F-FDA1A93BEF7D}"/>
              </a:ext>
            </a:extLst>
          </p:cNvPr>
          <p:cNvSpPr txBox="1"/>
          <p:nvPr/>
        </p:nvSpPr>
        <p:spPr>
          <a:xfrm>
            <a:off x="661580" y="1689394"/>
            <a:ext cx="10408093" cy="5622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[1] R. M. </a:t>
            </a:r>
            <a:r>
              <a:rPr lang="en-US" sz="1200" err="1">
                <a:ea typeface="+mn-lt"/>
                <a:cs typeface="+mn-lt"/>
              </a:rPr>
              <a:t>Entman</a:t>
            </a:r>
            <a:r>
              <a:rPr lang="en-US" sz="1200">
                <a:ea typeface="+mn-lt"/>
                <a:cs typeface="+mn-lt"/>
              </a:rPr>
              <a:t>, “Framing: Toward Clarification of a Fractured Paradigm,” Journal of Communication, vol. 43, no. 4, pp. 51–58, 1993.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[2] R. Baly, G. </a:t>
            </a:r>
            <a:r>
              <a:rPr lang="en-US" sz="1200" err="1">
                <a:ea typeface="+mn-lt"/>
                <a:cs typeface="+mn-lt"/>
              </a:rPr>
              <a:t>Karadzhov</a:t>
            </a:r>
            <a:r>
              <a:rPr lang="en-US" sz="1200">
                <a:ea typeface="+mn-lt"/>
                <a:cs typeface="+mn-lt"/>
              </a:rPr>
              <a:t>, D. Alexandrov, J. Glass, and P. </a:t>
            </a:r>
            <a:r>
              <a:rPr lang="en-US" sz="1200" err="1">
                <a:ea typeface="+mn-lt"/>
                <a:cs typeface="+mn-lt"/>
              </a:rPr>
              <a:t>Nakov</a:t>
            </a:r>
            <a:r>
              <a:rPr lang="en-US" sz="1200">
                <a:ea typeface="+mn-lt"/>
                <a:cs typeface="+mn-lt"/>
              </a:rPr>
              <a:t>, “Predicting Factuality of Reporting and Bias of News Media Sources,” in Proc. ACL, 2018.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[3] N. Reimers and I. </a:t>
            </a:r>
            <a:r>
              <a:rPr lang="en-US" sz="1200" err="1">
                <a:ea typeface="+mn-lt"/>
                <a:cs typeface="+mn-lt"/>
              </a:rPr>
              <a:t>Gurevych</a:t>
            </a:r>
            <a:r>
              <a:rPr lang="en-US" sz="1200">
                <a:ea typeface="+mn-lt"/>
                <a:cs typeface="+mn-lt"/>
              </a:rPr>
              <a:t>, “Sentence-BERT: Sentence Embeddings using Siamese BERT-Networks,” in Proc. EMNLP-IJCNLP, 2019.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[4] P. Khosla et al., “Supervised Contrastive Learning,” in Proc. </a:t>
            </a:r>
            <a:r>
              <a:rPr lang="en-US" sz="1200" err="1">
                <a:ea typeface="+mn-lt"/>
                <a:cs typeface="+mn-lt"/>
              </a:rPr>
              <a:t>NeurIPS</a:t>
            </a:r>
            <a:r>
              <a:rPr lang="en-US" sz="1200">
                <a:ea typeface="+mn-lt"/>
                <a:cs typeface="+mn-lt"/>
              </a:rPr>
              <a:t>, 2020.</a:t>
            </a:r>
            <a:endParaRPr lang="en-US"/>
          </a:p>
          <a:p>
            <a:pPr>
              <a:buFont typeface="Arial"/>
            </a:pPr>
            <a:r>
              <a:rPr lang="en-US" sz="1200">
                <a:ea typeface="+mn-lt"/>
                <a:cs typeface="+mn-lt"/>
              </a:rPr>
              <a:t>[5] J. Jiang, X. Ren, and E. Ferrara, “Retweet-BERT: Political Leaning Detection Using Language Features and Information Diffusion on Social Networks,” Proc. AAAI ICWSM, vol. 17, pp. 459–469, Jun. 2023. </a:t>
            </a:r>
            <a:r>
              <a:rPr lang="en-US" sz="1200" err="1">
                <a:ea typeface="+mn-lt"/>
                <a:cs typeface="+mn-lt"/>
              </a:rPr>
              <a:t>doi</a:t>
            </a:r>
            <a:r>
              <a:rPr lang="en-US" sz="1200">
                <a:ea typeface="+mn-lt"/>
                <a:cs typeface="+mn-lt"/>
              </a:rPr>
              <a:t>: 10.1609/icwsm.v17i1.22160.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[6] A. Pastorino et al., “Decoding News Narratives: A Critical Analysis of Large Language Models in Framing Detection,” 2024.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[7] Y. Wang, S. Frederick, Y. Duan et al., “Detecting Misinformation through Framing Theory: the Frame Element-based Model,” 2024.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[8] J. </a:t>
            </a:r>
            <a:r>
              <a:rPr lang="en-US" sz="1200" err="1">
                <a:ea typeface="+mn-lt"/>
                <a:cs typeface="+mn-lt"/>
              </a:rPr>
              <a:t>Rönnback</a:t>
            </a:r>
            <a:r>
              <a:rPr lang="en-US" sz="1200">
                <a:ea typeface="+mn-lt"/>
                <a:cs typeface="+mn-lt"/>
              </a:rPr>
              <a:t>, J. Carlsson, C. Calleja, and R. Feldman, “Automatic large-scale political bias detection of news outlets,” PLOS ONE, vol. 19, no. 8, e0321418, Aug. 2024. </a:t>
            </a:r>
            <a:r>
              <a:rPr lang="en-US" sz="1200" err="1">
                <a:ea typeface="+mn-lt"/>
                <a:cs typeface="+mn-lt"/>
              </a:rPr>
              <a:t>doi</a:t>
            </a:r>
            <a:r>
              <a:rPr lang="en-US" sz="1200">
                <a:ea typeface="+mn-lt"/>
                <a:cs typeface="+mn-lt"/>
              </a:rPr>
              <a:t>: 10.1371/journal.pone.0321418.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[9] L. Fan, M. White, E. Sharma, R. Su, P. K. Choubey, R. Huang, and L. Wang, “In plain sight: Media bias through the lens of factual reporting,” EMNLP, 2019. </a:t>
            </a:r>
            <a:r>
              <a:rPr lang="en-US" sz="1200" err="1">
                <a:ea typeface="+mn-lt"/>
                <a:cs typeface="+mn-lt"/>
              </a:rPr>
              <a:t>doi</a:t>
            </a:r>
            <a:r>
              <a:rPr lang="en-US" sz="1200">
                <a:ea typeface="+mn-lt"/>
                <a:cs typeface="+mn-lt"/>
              </a:rPr>
              <a:t>: 10.48550/arXiv.1909.02670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[10] S. Haldar, “</a:t>
            </a:r>
            <a:r>
              <a:rPr lang="en-US" sz="1200" err="1">
                <a:ea typeface="+mn-lt"/>
                <a:cs typeface="+mn-lt"/>
              </a:rPr>
              <a:t>AllSides</a:t>
            </a:r>
            <a:r>
              <a:rPr lang="en-US" sz="1200">
                <a:ea typeface="+mn-lt"/>
                <a:cs typeface="+mn-lt"/>
              </a:rPr>
              <a:t> : Ratings of bias in electronic media,” Kaggle.com, 2021. </a:t>
            </a:r>
            <a:r>
              <a:rPr lang="en-US" sz="12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https://www.kaggle.com/datasets/supratimhaldar/allsides-ratings-of-bias-in-electronic-media/data</a:t>
            </a:r>
            <a:endParaRPr lang="en-US"/>
          </a:p>
          <a:p>
            <a:r>
              <a:rPr lang="en-US" sz="1200">
                <a:ea typeface="+mn-lt"/>
                <a:cs typeface="+mn-lt"/>
              </a:rPr>
              <a:t>[11] The GDELT Project, “The GDELT Project,” Kaggle.com, 2015. </a:t>
            </a:r>
            <a:r>
              <a:rPr lang="en-US" sz="12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https://www.kaggle.com/datasets/gdelt/gdelt</a:t>
            </a:r>
            <a:endParaRPr lang="en-US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>
                <a:ea typeface="+mn-lt"/>
                <a:cs typeface="+mn-lt"/>
              </a:rPr>
              <a:t>[12] </a:t>
            </a:r>
            <a:r>
              <a:rPr lang="en-US" sz="1200" err="1">
                <a:ea typeface="+mn-lt"/>
                <a:cs typeface="+mn-lt"/>
              </a:rPr>
              <a:t>idiap</a:t>
            </a:r>
            <a:r>
              <a:rPr lang="en-US" sz="1200">
                <a:ea typeface="+mn-lt"/>
                <a:cs typeface="+mn-lt"/>
              </a:rPr>
              <a:t>, “GitHub - </a:t>
            </a:r>
            <a:r>
              <a:rPr lang="en-US" sz="1200" err="1">
                <a:ea typeface="+mn-lt"/>
                <a:cs typeface="+mn-lt"/>
              </a:rPr>
              <a:t>idiap</a:t>
            </a:r>
            <a:r>
              <a:rPr lang="en-US" sz="1200">
                <a:ea typeface="+mn-lt"/>
                <a:cs typeface="+mn-lt"/>
              </a:rPr>
              <a:t>/Factual-Reporting-and-Political-Bias-Web-Interactions: Mapping the Media Landscape: Predicting Factual Reporting and Political Bias,” GitHub, 2024. </a:t>
            </a:r>
            <a:r>
              <a:rPr lang="en-US" sz="120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https://github.com/idiap/Factual-Reporting-and-Political-Bias-Web-Interactions</a:t>
            </a:r>
            <a:endParaRPr lang="en-US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800100" lvl="1" indent="-342900" algn="ctr">
              <a:spcBef>
                <a:spcPts val="500"/>
              </a:spcBef>
              <a:buFont typeface="Courier New,monospace"/>
              <a:buChar char="o"/>
            </a:pPr>
            <a:endParaRPr lang="en-US" sz="1500"/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 algn="l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500"/>
          </a:p>
          <a:p>
            <a:pPr>
              <a:spcBef>
                <a:spcPts val="1000"/>
              </a:spcBef>
            </a:pPr>
            <a:endParaRPr lang="en-US" sz="15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7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132F-1EFF-3190-90D0-E399B50C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7D80C1-BAB4-D884-20B0-56121386D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219E7C7C-57AE-9820-F1DD-CFBE4302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0" y="0"/>
            <a:ext cx="121889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0EA7D4-7D67-1049-51CF-07F4AA4A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54680E-F0D2-613B-798A-62813D2A4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B3FDA-723B-5CEB-5865-F3DCD0404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708" y="730389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Explaining our Dataset (</a:t>
            </a:r>
            <a:r>
              <a:rPr lang="en-US" sz="4200" err="1">
                <a:solidFill>
                  <a:srgbClr val="FFFFFF"/>
                </a:solidFill>
              </a:rPr>
              <a:t>AllSides</a:t>
            </a:r>
            <a:r>
              <a:rPr lang="en-US" sz="4200">
                <a:solidFill>
                  <a:srgbClr val="FFFFFF"/>
                </a:solidFill>
              </a:rPr>
              <a:t>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9E570-4E70-E33D-AF8A-C6D36483C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6" y="1594727"/>
            <a:ext cx="7124051" cy="5770535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b="1" i="0"/>
              <a:t>Dataset Exploration</a:t>
            </a:r>
          </a:p>
          <a:p>
            <a:pPr marL="285750" indent="-285750">
              <a:buChar char="•"/>
            </a:pPr>
            <a:r>
              <a:rPr lang="en-US" sz="2000" b="1" i="0"/>
              <a:t>Initial</a:t>
            </a:r>
            <a:r>
              <a:rPr lang="en-US" sz="2000" b="1" i="0">
                <a:ea typeface="+mn-lt"/>
                <a:cs typeface="+mn-lt"/>
              </a:rPr>
              <a:t> Volume: R</a:t>
            </a:r>
            <a:r>
              <a:rPr lang="en-US" sz="2000" i="0">
                <a:ea typeface="+mn-lt"/>
                <a:cs typeface="+mn-lt"/>
              </a:rPr>
              <a:t>aw dataset contained </a:t>
            </a:r>
            <a:r>
              <a:rPr lang="en-US" sz="2000" b="1" i="0">
                <a:ea typeface="+mn-lt"/>
                <a:cs typeface="+mn-lt"/>
              </a:rPr>
              <a:t>8,112</a:t>
            </a:r>
            <a:r>
              <a:rPr lang="en-US" sz="2000" i="0">
                <a:ea typeface="+mn-lt"/>
                <a:cs typeface="+mn-lt"/>
              </a:rPr>
              <a:t> rows and 5 columns (`Title`, `Link`, `Text`, `Source`, `</a:t>
            </a:r>
            <a:r>
              <a:rPr lang="en-US" sz="2000" i="0" err="1">
                <a:ea typeface="+mn-lt"/>
                <a:cs typeface="+mn-lt"/>
              </a:rPr>
              <a:t>Bias`</a:t>
            </a:r>
            <a:r>
              <a:rPr lang="en-US" sz="2000" i="0">
                <a:ea typeface="+mn-lt"/>
                <a:cs typeface="+mn-lt"/>
              </a:rPr>
              <a:t>)</a:t>
            </a:r>
          </a:p>
          <a:p>
            <a:pPr marL="285750" indent="-285750">
              <a:buChar char="•"/>
            </a:pPr>
            <a:r>
              <a:rPr lang="en-US" b="1" i="0">
                <a:latin typeface="Consolas"/>
              </a:rPr>
              <a:t>Text</a:t>
            </a:r>
            <a:r>
              <a:rPr lang="en-US" i="0">
                <a:ea typeface="+mn-lt"/>
                <a:cs typeface="+mn-lt"/>
              </a:rPr>
              <a:t>: Full body/content of the article.</a:t>
            </a:r>
            <a:endParaRPr lang="en-US">
              <a:latin typeface="Bierstadt"/>
            </a:endParaRPr>
          </a:p>
          <a:p>
            <a:pPr marL="285750" indent="-285750">
              <a:buChar char="•"/>
            </a:pPr>
            <a:r>
              <a:rPr lang="en-US" b="1" i="0">
                <a:latin typeface="Consolas"/>
              </a:rPr>
              <a:t>Bias</a:t>
            </a:r>
            <a:r>
              <a:rPr lang="en-US" i="0">
                <a:ea typeface="+mn-lt"/>
                <a:cs typeface="+mn-lt"/>
              </a:rPr>
              <a:t>: The target label indicating the political leaning of the article. </a:t>
            </a:r>
            <a:r>
              <a:rPr lang="en-US" sz="2000" b="1" i="0">
                <a:ea typeface="+mn-lt"/>
                <a:cs typeface="+mn-lt"/>
              </a:rPr>
              <a:t>Pre-processing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i="0">
                <a:ea typeface="+mn-lt"/>
                <a:cs typeface="+mn-lt"/>
              </a:rPr>
              <a:t>Text Cleaning:</a:t>
            </a:r>
            <a:r>
              <a:rPr lang="en-US" sz="2000" i="0">
                <a:ea typeface="+mn-lt"/>
                <a:cs typeface="+mn-lt"/>
              </a:rPr>
              <a:t> Identify &amp; correct decoding/encoding (for </a:t>
            </a:r>
            <a:r>
              <a:rPr lang="en-US" sz="2000" i="0" err="1">
                <a:ea typeface="+mn-lt"/>
                <a:cs typeface="+mn-lt"/>
              </a:rPr>
              <a:t>eg</a:t>
            </a:r>
            <a:r>
              <a:rPr lang="en-US" sz="2000" i="0">
                <a:ea typeface="+mn-lt"/>
                <a:cs typeface="+mn-lt"/>
              </a:rPr>
              <a:t>, HTML tags) issues when parsing articles into strings.</a:t>
            </a:r>
            <a:endParaRPr lang="en-US" sz="2000" i="0"/>
          </a:p>
          <a:p>
            <a:pPr marL="285750" indent="-285750">
              <a:buFont typeface="Arial"/>
              <a:buChar char="•"/>
            </a:pPr>
            <a:r>
              <a:rPr lang="en-US" sz="2000" b="1" i="0">
                <a:ea typeface="+mn-lt"/>
                <a:cs typeface="+mn-lt"/>
              </a:rPr>
              <a:t>Garbage Removal:</a:t>
            </a:r>
            <a:r>
              <a:rPr lang="en-US" sz="2000" i="0">
                <a:ea typeface="+mn-lt"/>
                <a:cs typeface="+mn-lt"/>
              </a:rPr>
              <a:t> Filtered out rows with text length &lt; 50 (e.g., empty or error messages), removing </a:t>
            </a:r>
            <a:r>
              <a:rPr lang="en-US" sz="2000" b="1" i="0">
                <a:ea typeface="+mn-lt"/>
                <a:cs typeface="+mn-lt"/>
              </a:rPr>
              <a:t>1,903</a:t>
            </a:r>
            <a:r>
              <a:rPr lang="en-US" sz="2000" i="0">
                <a:ea typeface="+mn-lt"/>
                <a:cs typeface="+mn-lt"/>
              </a:rPr>
              <a:t> rows.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i="0">
                <a:ea typeface="+mn-lt"/>
                <a:cs typeface="+mn-lt"/>
              </a:rPr>
              <a:t>Final Volume:</a:t>
            </a:r>
            <a:r>
              <a:rPr lang="en-US" sz="2000" i="0">
                <a:ea typeface="+mn-lt"/>
                <a:cs typeface="+mn-lt"/>
              </a:rPr>
              <a:t> Retained </a:t>
            </a:r>
            <a:r>
              <a:rPr lang="en-US" sz="2000" b="1" i="0">
                <a:ea typeface="+mn-lt"/>
                <a:cs typeface="+mn-lt"/>
              </a:rPr>
              <a:t>6,209</a:t>
            </a:r>
            <a:r>
              <a:rPr lang="en-US" sz="2000" i="0">
                <a:ea typeface="+mn-lt"/>
                <a:cs typeface="+mn-lt"/>
              </a:rPr>
              <a:t> high-quality rows (approx. 76.5% of the original data).</a:t>
            </a:r>
            <a:endParaRPr lang="en-US" sz="2000"/>
          </a:p>
          <a:p>
            <a:r>
              <a:rPr lang="en-US" sz="2000" b="1" i="0"/>
              <a:t>Class Imbalance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i="0">
                <a:solidFill>
                  <a:srgbClr val="E3E3E3"/>
                </a:solidFill>
                <a:ea typeface="+mn-lt"/>
                <a:cs typeface="+mn-lt"/>
              </a:rPr>
              <a:t>Bias Skew:</a:t>
            </a:r>
            <a:r>
              <a:rPr lang="en-US" sz="2000" i="0">
                <a:solidFill>
                  <a:srgbClr val="E3E3E3"/>
                </a:solidFill>
                <a:ea typeface="+mn-lt"/>
                <a:cs typeface="+mn-lt"/>
              </a:rPr>
              <a:t> The dataset is heavily skewed, with </a:t>
            </a:r>
            <a:r>
              <a:rPr lang="en-US" sz="2000" b="1" i="0">
                <a:solidFill>
                  <a:srgbClr val="E3E3E3"/>
                </a:solidFill>
                <a:ea typeface="+mn-lt"/>
                <a:cs typeface="+mn-lt"/>
              </a:rPr>
              <a:t>"left" </a:t>
            </a:r>
            <a:r>
              <a:rPr lang="en-US" sz="2000" i="0">
                <a:solidFill>
                  <a:srgbClr val="E3E3E3"/>
                </a:solidFill>
                <a:ea typeface="+mn-lt"/>
                <a:cs typeface="+mn-lt"/>
              </a:rPr>
              <a:t>being the most frequent bias label (</a:t>
            </a:r>
            <a:r>
              <a:rPr lang="en-US" sz="2000" b="1" i="0">
                <a:solidFill>
                  <a:srgbClr val="E3E3E3"/>
                </a:solidFill>
                <a:ea typeface="+mn-lt"/>
                <a:cs typeface="+mn-lt"/>
              </a:rPr>
              <a:t>2,967/ 47.8% </a:t>
            </a:r>
            <a:r>
              <a:rPr lang="en-US" sz="2000" i="0">
                <a:solidFill>
                  <a:srgbClr val="E3E3E3"/>
                </a:solidFill>
                <a:ea typeface="+mn-lt"/>
                <a:cs typeface="+mn-lt"/>
              </a:rPr>
              <a:t>instances in the cleaned data).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i="0">
                <a:solidFill>
                  <a:srgbClr val="E3E3E3"/>
                </a:solidFill>
                <a:ea typeface="+mn-lt"/>
                <a:cs typeface="+mn-lt"/>
              </a:rPr>
              <a:t>Source Skew: </a:t>
            </a:r>
            <a:r>
              <a:rPr lang="en-US" sz="2000" i="0">
                <a:solidFill>
                  <a:srgbClr val="E3E3E3"/>
                </a:solidFill>
                <a:ea typeface="+mn-lt"/>
                <a:cs typeface="+mn-lt"/>
              </a:rPr>
              <a:t>Every publishing house in this dataset only has articles of one label.</a:t>
            </a:r>
            <a:endParaRPr lang="en-US" sz="2000" i="0">
              <a:solidFill>
                <a:srgbClr val="E3E3E3"/>
              </a:solidFill>
            </a:endParaRPr>
          </a:p>
          <a:p>
            <a:endParaRPr lang="en-US" sz="1800" b="1" i="0"/>
          </a:p>
          <a:p>
            <a:br>
              <a:rPr lang="en-US" sz="1400"/>
            </a:br>
            <a:endParaRPr lang="en-US" sz="1400" i="0">
              <a:ea typeface="+mn-lt"/>
              <a:cs typeface="+mn-lt"/>
            </a:endParaRPr>
          </a:p>
          <a:p>
            <a:endParaRPr lang="en-US" sz="1100" i="0">
              <a:ea typeface="+mn-lt"/>
              <a:cs typeface="+mn-lt"/>
            </a:endParaRPr>
          </a:p>
          <a:p>
            <a:endParaRPr lang="en-US" sz="1400" i="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i="0"/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5150A8-CCA1-9B5F-68B4-AEC0744D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ar graph with numbers and a number of data samples&#10;&#10;AI-generated content may be incorrect.">
            <a:extLst>
              <a:ext uri="{FF2B5EF4-FFF2-40B4-BE49-F238E27FC236}">
                <a16:creationId xmlns:a16="http://schemas.microsoft.com/office/drawing/2014/main" id="{341B9267-33F2-9A3F-E819-6744F465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03" y="1869654"/>
            <a:ext cx="3852043" cy="38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9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9A455-B31F-43EE-40F6-C23C44EF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D87D31-0826-2C7E-CE34-573FDDE0E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C8FFD64F-9870-904A-34D2-3D1333C1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20" y="10"/>
            <a:ext cx="121889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2886F0-E57D-F9FF-A663-47CA62EB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9F0C6-2D11-1B30-FD36-B2E37AE8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AE85F-EC29-A938-8ED3-CAC922D50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09" y="3087422"/>
            <a:ext cx="8703124" cy="870119"/>
          </a:xfrm>
        </p:spPr>
        <p:txBody>
          <a:bodyPr anchor="t">
            <a:normAutofit fontScale="90000"/>
          </a:bodyPr>
          <a:lstStyle/>
          <a:p>
            <a:r>
              <a:rPr lang="en-US" sz="4200">
                <a:solidFill>
                  <a:srgbClr val="FFFFFF"/>
                </a:solidFill>
              </a:rPr>
              <a:t>Unsupervised Learning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Results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342189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31928-A72E-4CC8-95CB-3A3DD9D9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41ABFB0F-ED95-8A2D-1B2E-8C71EF14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4" r="-1" b="14035"/>
          <a:stretch>
            <a:fillRect/>
          </a:stretch>
        </p:blipFill>
        <p:spPr>
          <a:xfrm>
            <a:off x="0" y="0"/>
            <a:ext cx="12188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7E12A-19B8-ADDF-3FCD-8FC04454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22" y="750195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/>
              <a:t>Technical Overview: Unsupervised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E42E6-2176-0AE1-4AD6-0479EBF6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821" y="1620314"/>
            <a:ext cx="8369120" cy="348858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>
              <a:effectLst/>
            </a:endParaRPr>
          </a:p>
          <a:p>
            <a:r>
              <a:rPr lang="en-US" sz="1500" b="1" i="0">
                <a:latin typeface="Open Sans"/>
                <a:ea typeface="Open Sans"/>
                <a:cs typeface="Open Sans"/>
              </a:rPr>
              <a:t>Feature Engineering</a:t>
            </a:r>
            <a:endParaRPr lang="en-US" sz="1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0" err="1">
                <a:latin typeface="Open Sans"/>
                <a:ea typeface="Open Sans"/>
                <a:cs typeface="Open Sans"/>
              </a:rPr>
              <a:t>MiniLM</a:t>
            </a:r>
            <a:r>
              <a:rPr lang="en-US" sz="1500" i="0">
                <a:latin typeface="Open Sans"/>
                <a:ea typeface="Open Sans"/>
                <a:cs typeface="Open Sans"/>
              </a:rPr>
              <a:t> sentence embeddings (384-dim, PCA → 50) for semantic structure</a:t>
            </a:r>
          </a:p>
          <a:p>
            <a:r>
              <a:rPr lang="en-US" sz="1500" b="1" i="0">
                <a:latin typeface="Open Sans"/>
                <a:ea typeface="Open Sans"/>
                <a:cs typeface="Open Sans"/>
                <a:sym typeface="Wingdings" pitchFamily="2" charset="2"/>
              </a:rPr>
              <a:t>Why Clustering?</a:t>
            </a:r>
            <a:endParaRPr lang="en-US" sz="1500" b="1" i="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0">
                <a:latin typeface="Open Sans"/>
                <a:ea typeface="Open Sans"/>
                <a:cs typeface="Open Sans"/>
              </a:rPr>
              <a:t>Evaluated different clustering algorithms to detect more complex structural aspects</a:t>
            </a:r>
          </a:p>
          <a:p>
            <a:r>
              <a:rPr lang="en-US" sz="1500" b="1" i="0">
                <a:latin typeface="Open Sans"/>
                <a:ea typeface="Open Sans"/>
                <a:cs typeface="Open Sans"/>
              </a:rPr>
              <a:t>Evaluation Metrics</a:t>
            </a:r>
          </a:p>
          <a:p>
            <a:pPr marL="285750" indent="-285750">
              <a:buChar char="•"/>
            </a:pPr>
            <a:r>
              <a:rPr lang="en-US" sz="1500" i="0">
                <a:latin typeface="Open Sans"/>
                <a:ea typeface="Open Sans"/>
                <a:cs typeface="Open Sans"/>
              </a:rPr>
              <a:t>Silhouette score (measure of similarity in vs. out of cluster)</a:t>
            </a:r>
            <a:endParaRPr lang="en-US" sz="1500" b="1" i="0"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-US" sz="1500" i="0">
                <a:latin typeface="Open Sans"/>
                <a:ea typeface="Open Sans"/>
                <a:cs typeface="Open Sans"/>
              </a:rPr>
              <a:t>2D PCA visual separation to judge cluster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i="0"/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8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39555-08E2-4694-4ED2-C82E6A62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1AF3D10B-5D76-7DE3-F876-DA713FC4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4" r="-1" b="14035"/>
          <a:stretch>
            <a:fillRect/>
          </a:stretch>
        </p:blipFill>
        <p:spPr>
          <a:xfrm>
            <a:off x="0" y="0"/>
            <a:ext cx="12188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67FAD-EC41-B0F0-CC62-17E969FE6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22" y="750195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/>
              <a:t>Methods: Unsupervised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1914D-B261-6C9E-B9BF-EAE743EB4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822" y="1620314"/>
            <a:ext cx="6666154" cy="348858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>
              <a:effectLst/>
            </a:endParaRPr>
          </a:p>
          <a:p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implemented several unsupervised clustering techniques: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K-Means &amp; Mini-Batch K-Means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Gaussian Mixture Model (GMM) and Bayesian Gaussian Mixture Model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Density-based methods: DBSCAN, HDBSCAN, OPTICS, &amp; Mean Shift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Hierarchical Clustering: Agglomerative Clustering &amp; Birch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Spectral Clustering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b="0" i="0" u="none" strike="noStrike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z="1400" b="0" i="0" u="none" strike="noStrike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rained our model by grouping data from specific news sources into 5 categories to predict left or right-leaning articles: </a:t>
            </a:r>
          </a:p>
          <a:p>
            <a:endParaRPr lang="en-US" sz="120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i="0"/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bar graph with numbers and a number of data samples&#10;&#10;AI-generated content may be incorrect.">
            <a:extLst>
              <a:ext uri="{FF2B5EF4-FFF2-40B4-BE49-F238E27FC236}">
                <a16:creationId xmlns:a16="http://schemas.microsoft.com/office/drawing/2014/main" id="{32BFF791-DCD5-E199-00DC-8F3F8B78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825" y="1776467"/>
            <a:ext cx="4118353" cy="41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1DB98-DBFB-39DB-5B02-B49F1D1F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3754619-6726-D4E0-97E9-CB600ABEB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5108AC5C-D2A7-F183-99A6-395943C1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0" y="0"/>
            <a:ext cx="121889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F8A49F-24A3-2B52-0536-254C0CA57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25F123-8986-BF6D-E354-6C74D5876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528DF-833A-11BB-E771-356F072F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22" y="750195"/>
            <a:ext cx="8703124" cy="870119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Results: Unsupervised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9B3F6-B1BE-1D9A-E4BC-94013AC59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72" y="1397188"/>
            <a:ext cx="6526591" cy="5237686"/>
          </a:xfrm>
        </p:spPr>
        <p:txBody>
          <a:bodyPr anchor="t">
            <a:normAutofit/>
          </a:bodyPr>
          <a:lstStyle/>
          <a:p>
            <a:pPr lvl="1" algn="l"/>
            <a:endParaRPr lang="en-US" sz="1200" b="0" i="0" u="none" strike="noStrike">
              <a:effectLst/>
            </a:endParaRPr>
          </a:p>
          <a:p>
            <a:r>
              <a:rPr lang="en-US" sz="1400" b="0" i="0" u="none" strike="noStrike">
                <a:effectLst/>
              </a:rPr>
              <a:t>DBSCAN, HDBSCAN, and Mean Shift had the highest performances across the quality metrics</a:t>
            </a:r>
          </a:p>
          <a:p>
            <a:r>
              <a:rPr lang="en-US" sz="1400" b="0" i="0" u="none" strike="noStrike">
                <a:effectLst/>
              </a:rPr>
              <a:t>Heat Map showed that Calinski-Harabasz, Completeness, Davies-Bouldin, &amp; Fowlkes-Mallows performed well on handling cluster density</a:t>
            </a:r>
          </a:p>
          <a:p>
            <a:r>
              <a:rPr lang="en-US" sz="1400" i="0"/>
              <a:t>However, political bias data showed to have overlapping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0"/>
              <a:t>Underlying relationships are subtle or difficult to capture using clustering methods</a:t>
            </a:r>
          </a:p>
          <a:p>
            <a:endParaRPr lang="en-US" sz="1400" b="1" i="0">
              <a:ea typeface="+mn-lt"/>
              <a:cs typeface="+mn-lt"/>
            </a:endParaRPr>
          </a:p>
          <a:p>
            <a:r>
              <a:rPr lang="en-US" sz="1400" b="1"/>
              <a:t>Dimensionality Reduction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PCA 2D visualizations showed significant overlap showing that political orientation does not separate cleanly without supervised signals.</a:t>
            </a:r>
            <a:endParaRPr lang="en-US" sz="1400" i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i="0">
                <a:ea typeface="+mn-lt"/>
                <a:cs typeface="+mn-lt"/>
              </a:rPr>
              <a:t>  Demonstrates meaningful comparisons between different approaches &amp; models 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i="0"/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033D88-050B-53EF-258E-BB1C68922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78E4C-5EE1-5149-4454-5B82DE02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9" r="2039"/>
          <a:stretch/>
        </p:blipFill>
        <p:spPr>
          <a:xfrm>
            <a:off x="7430562" y="1191312"/>
            <a:ext cx="4435077" cy="2683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BE6F2-3959-A491-694D-AF922658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61" y="4200385"/>
            <a:ext cx="4435077" cy="18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49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670CD-52BC-A914-A750-809807C8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9C0B46E-D431-7178-8736-D19495EFE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F19E51DE-E5A2-9877-98E6-063ED991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" r="-1" b="14035"/>
          <a:stretch>
            <a:fillRect/>
          </a:stretch>
        </p:blipFill>
        <p:spPr>
          <a:xfrm>
            <a:off x="20" y="10"/>
            <a:ext cx="121889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AF084A-3501-E5B1-5B49-4620B2D58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5308C4-9294-C540-7422-654C3F9D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C1C5D-8E8D-3C9A-A834-577ED3E0E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09" y="3087422"/>
            <a:ext cx="8703124" cy="870119"/>
          </a:xfrm>
        </p:spPr>
        <p:txBody>
          <a:bodyPr anchor="t">
            <a:normAutofit fontScale="90000"/>
          </a:bodyPr>
          <a:lstStyle/>
          <a:p>
            <a:r>
              <a:rPr lang="en-US" sz="4200">
                <a:solidFill>
                  <a:srgbClr val="FFFFFF"/>
                </a:solidFill>
              </a:rPr>
              <a:t>Supervised Learning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2700">
                <a:solidFill>
                  <a:srgbClr val="FFFFFF"/>
                </a:solidFill>
              </a:rPr>
              <a:t>Results &amp; Analysis</a:t>
            </a:r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86705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E8F96-DC92-A6FC-5AB7-13617418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115D2BBC-4D10-749F-4288-ED952E0C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-1" b="13371"/>
          <a:stretch>
            <a:fillRect/>
          </a:stretch>
        </p:blipFill>
        <p:spPr>
          <a:xfrm>
            <a:off x="0" y="-12731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459E6-6590-EDC1-2B11-0E515FC6C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1384"/>
            <a:ext cx="8686796" cy="775441"/>
          </a:xfrm>
        </p:spPr>
        <p:txBody>
          <a:bodyPr anchor="t">
            <a:normAutofit/>
          </a:bodyPr>
          <a:lstStyle/>
          <a:p>
            <a:r>
              <a:rPr lang="en-US" sz="4200"/>
              <a:t>Technical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C8A87-5D3E-C753-1AC3-E0006675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1691565"/>
            <a:ext cx="7503969" cy="4503347"/>
          </a:xfrm>
        </p:spPr>
        <p:txBody>
          <a:bodyPr anchor="t">
            <a:normAutofit/>
          </a:bodyPr>
          <a:lstStyle/>
          <a:p>
            <a:r>
              <a:rPr lang="en-US" sz="1500" b="1" i="0">
                <a:ea typeface="+mn-lt"/>
                <a:cs typeface="+mn-lt"/>
              </a:rPr>
              <a:t>Methods </a:t>
            </a:r>
          </a:p>
          <a:p>
            <a:pPr marL="285750" indent="-285750">
              <a:buChar char="•"/>
            </a:pPr>
            <a:r>
              <a:rPr lang="en-US" sz="1500" i="0">
                <a:ea typeface="+mn-lt"/>
                <a:cs typeface="+mn-lt"/>
              </a:rPr>
              <a:t>Naïve Bayes</a:t>
            </a:r>
            <a:endParaRPr lang="en-US" sz="1500" i="0"/>
          </a:p>
          <a:p>
            <a:pPr marL="285750" indent="-285750">
              <a:buChar char="•"/>
            </a:pPr>
            <a:r>
              <a:rPr lang="en-US" sz="1500" i="0">
                <a:ea typeface="+mn-lt"/>
                <a:cs typeface="+mn-lt"/>
              </a:rPr>
              <a:t>Fine-tuning </a:t>
            </a:r>
            <a:r>
              <a:rPr lang="en-US" sz="1500" i="0" err="1">
                <a:ea typeface="+mn-lt"/>
                <a:cs typeface="+mn-lt"/>
              </a:rPr>
              <a:t>RoBERTa</a:t>
            </a:r>
            <a:endParaRPr lang="en-US" sz="1500" i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500" i="0">
                <a:ea typeface="+mn-lt"/>
                <a:cs typeface="+mn-lt"/>
              </a:rPr>
              <a:t>MLP + TF-IDF</a:t>
            </a:r>
          </a:p>
          <a:p>
            <a:r>
              <a:rPr lang="en-US" sz="1500" b="1" i="0">
                <a:ea typeface="+mn-lt"/>
                <a:cs typeface="+mn-lt"/>
                <a:sym typeface="Wingdings" pitchFamily="2" charset="2"/>
              </a:rPr>
              <a:t>Why?</a:t>
            </a:r>
            <a:endParaRPr lang="en-US" sz="1500" b="1" i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0" err="1"/>
              <a:t>RoBERTa</a:t>
            </a:r>
            <a:r>
              <a:rPr lang="en-US" sz="1500" i="0"/>
              <a:t> captures subtle framing &amp; semantics</a:t>
            </a:r>
          </a:p>
          <a:p>
            <a:pPr marL="285750" indent="-285750">
              <a:buChar char="•"/>
            </a:pPr>
            <a:r>
              <a:rPr lang="en-US" sz="1500" i="0">
                <a:ea typeface="+mn-lt"/>
                <a:cs typeface="+mn-lt"/>
              </a:rPr>
              <a:t>TF-IDF captures explicit lexical signals</a:t>
            </a:r>
          </a:p>
          <a:p>
            <a:r>
              <a:rPr lang="en-US" sz="1500" b="1" i="0">
                <a:ea typeface="+mn-lt"/>
                <a:cs typeface="+mn-lt"/>
              </a:rPr>
              <a:t>Evaluation Metrics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 i="0"/>
              <a:t>Accuracy, precision, recall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 i="0"/>
              <a:t>F1 score (weighted and macro): Harmonic mean of  precision and recall</a:t>
            </a:r>
          </a:p>
          <a:p>
            <a:pPr marL="742950" lvl="1" indent="-285750" algn="l">
              <a:buFont typeface="Courier New"/>
              <a:buChar char="o"/>
            </a:pPr>
            <a:r>
              <a:rPr lang="en-US" sz="1300" i="0"/>
              <a:t>Macro F1 to handle class imbalance across bias labels</a:t>
            </a:r>
            <a:endParaRPr lang="en-US" sz="1600"/>
          </a:p>
          <a:p>
            <a:pPr marL="742950" lvl="1" indent="-285750" algn="l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600"/>
          </a:p>
          <a:p>
            <a:pPr marL="74295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160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i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 i="0"/>
          </a:p>
          <a:p>
            <a:pPr>
              <a:lnSpc>
                <a:spcPct val="100000"/>
              </a:lnSpc>
            </a:pPr>
            <a:endParaRPr lang="en-US" sz="1800" i="0"/>
          </a:p>
        </p:txBody>
      </p:sp>
    </p:spTree>
    <p:extLst>
      <p:ext uri="{BB962C8B-B14F-4D97-AF65-F5344CB8AC3E}">
        <p14:creationId xmlns:p14="http://schemas.microsoft.com/office/powerpoint/2010/main" val="80905407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3FC8F891EE54DAD54E802CCC869F7" ma:contentTypeVersion="3" ma:contentTypeDescription="Create a new document." ma:contentTypeScope="" ma:versionID="54594a0a3a1fbed0399601f8a7f0e7f3">
  <xsd:schema xmlns:xsd="http://www.w3.org/2001/XMLSchema" xmlns:xs="http://www.w3.org/2001/XMLSchema" xmlns:p="http://schemas.microsoft.com/office/2006/metadata/properties" xmlns:ns2="b110db73-f545-4c00-a973-98629ff2a37f" targetNamespace="http://schemas.microsoft.com/office/2006/metadata/properties" ma:root="true" ma:fieldsID="205933f556b2aa0fefa1b3b862604b77" ns2:_="">
    <xsd:import namespace="b110db73-f545-4c00-a973-98629ff2a3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0db73-f545-4c00-a973-98629ff2a3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BB9170-47C1-427A-A4D6-CDF435C5CA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526547-3826-49DE-AD2A-181A875E9203}">
  <ds:schemaRefs>
    <ds:schemaRef ds:uri="b110db73-f545-4c00-a973-98629ff2a3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47729B-D699-4545-B7CA-B6BD62100CF0}">
  <ds:schemaRefs>
    <ds:schemaRef ds:uri="b110db73-f545-4c00-a973-98629ff2a3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GestaltVTI</vt:lpstr>
      <vt:lpstr>Political Bias Detection in News Articles</vt:lpstr>
      <vt:lpstr>Introduction</vt:lpstr>
      <vt:lpstr>Explaining our Dataset (AllSides)</vt:lpstr>
      <vt:lpstr>Unsupervised Learning Results &amp; Analysis</vt:lpstr>
      <vt:lpstr>Technical Overview: Unsupervised</vt:lpstr>
      <vt:lpstr>Methods: Unsupervised</vt:lpstr>
      <vt:lpstr>Results: Unsupervised</vt:lpstr>
      <vt:lpstr>Supervised Learning Results &amp; Analysis</vt:lpstr>
      <vt:lpstr>Technical Overview</vt:lpstr>
      <vt:lpstr>Methods: Supervised</vt:lpstr>
      <vt:lpstr>[1] Supervised: Gaussian NB</vt:lpstr>
      <vt:lpstr>[2] Supervised: Fine-Tuned RoBERTa</vt:lpstr>
      <vt:lpstr>[3] Supervised: Multi-Layer Perceptron (MLP) with TF-IDF</vt:lpstr>
      <vt:lpstr>[3] Supervised: TF-IDF Visualizations</vt:lpstr>
      <vt:lpstr>Supervised Results &amp; Discussion</vt:lpstr>
      <vt:lpstr>Insights</vt:lpstr>
      <vt:lpstr>Appendix</vt:lpstr>
      <vt:lpstr>Novelty</vt:lpstr>
      <vt:lpstr>[1] SimCSE + Logistic Regression</vt:lpstr>
      <vt:lpstr>[1] SimCSE + Finetuning </vt:lpstr>
      <vt:lpstr>[2] SetFit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2025-11-24T18:19:18Z</dcterms:created>
  <dcterms:modified xsi:type="dcterms:W3CDTF">2025-12-03T02:07:00Z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0x010100FE53FC8F891EE54DAD54E802CCC869F7</vt:lpwstr>
  </property>
</Properties>
</file>